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58" r:id="rId3"/>
    <p:sldId id="257" r:id="rId4"/>
    <p:sldId id="259" r:id="rId5"/>
    <p:sldId id="266" r:id="rId6"/>
    <p:sldId id="260" r:id="rId7"/>
    <p:sldId id="261" r:id="rId8"/>
    <p:sldId id="262" r:id="rId9"/>
    <p:sldId id="263" r:id="rId10"/>
    <p:sldId id="264" r:id="rId11"/>
    <p:sldId id="265" r:id="rId12"/>
    <p:sldId id="268" r:id="rId13"/>
    <p:sldId id="269" r:id="rId14"/>
    <p:sldId id="267" r:id="rId15"/>
  </p:sldIdLst>
  <p:sldSz cx="12192000" cy="6858000"/>
  <p:notesSz cx="6802438" cy="9934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7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2863" y="0"/>
            <a:ext cx="2947987" cy="498475"/>
          </a:xfrm>
          <a:prstGeom prst="rect">
            <a:avLst/>
          </a:prstGeom>
        </p:spPr>
        <p:txBody>
          <a:bodyPr vert="horz" lIns="91440" tIns="45720" rIns="91440" bIns="45720" rtlCol="0"/>
          <a:lstStyle>
            <a:lvl1pPr algn="r">
              <a:defRPr sz="1200"/>
            </a:lvl1pPr>
          </a:lstStyle>
          <a:p>
            <a:fld id="{AA882246-83EE-4C9B-B4BE-88B42AB94FD8}" type="datetimeFigureOut">
              <a:rPr lang="en-AU" smtClean="0"/>
              <a:t>13/05/2019</a:t>
            </a:fld>
            <a:endParaRPr lang="en-AU"/>
          </a:p>
        </p:txBody>
      </p:sp>
      <p:sp>
        <p:nvSpPr>
          <p:cNvPr id="4" name="Footer Placeholder 3"/>
          <p:cNvSpPr>
            <a:spLocks noGrp="1"/>
          </p:cNvSpPr>
          <p:nvPr>
            <p:ph type="ftr" sz="quarter" idx="2"/>
          </p:nvPr>
        </p:nvSpPr>
        <p:spPr>
          <a:xfrm>
            <a:off x="0" y="9436100"/>
            <a:ext cx="294798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2863" y="9436100"/>
            <a:ext cx="2947987" cy="498475"/>
          </a:xfrm>
          <a:prstGeom prst="rect">
            <a:avLst/>
          </a:prstGeom>
        </p:spPr>
        <p:txBody>
          <a:bodyPr vert="horz" lIns="91440" tIns="45720" rIns="91440" bIns="45720" rtlCol="0" anchor="b"/>
          <a:lstStyle>
            <a:lvl1pPr algn="r">
              <a:defRPr sz="1200"/>
            </a:lvl1pPr>
          </a:lstStyle>
          <a:p>
            <a:fld id="{5A6178F6-87DA-4305-BBF3-0833FB80CE3C}" type="slidenum">
              <a:rPr lang="en-AU" smtClean="0"/>
              <a:t>‹#›</a:t>
            </a:fld>
            <a:endParaRPr lang="en-AU"/>
          </a:p>
        </p:txBody>
      </p:sp>
    </p:spTree>
    <p:extLst>
      <p:ext uri="{BB962C8B-B14F-4D97-AF65-F5344CB8AC3E}">
        <p14:creationId xmlns:p14="http://schemas.microsoft.com/office/powerpoint/2010/main" val="3706865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27573058-02DE-411F-BE72-38FFA9A3F3C2}" type="datetimeFigureOut">
              <a:rPr lang="en-AU" smtClean="0"/>
              <a:t>13/05/2019</a:t>
            </a:fld>
            <a:endParaRPr lang="en-AU"/>
          </a:p>
        </p:txBody>
      </p:sp>
      <p:sp>
        <p:nvSpPr>
          <p:cNvPr id="4" name="Slide Image Placeholder 3"/>
          <p:cNvSpPr>
            <a:spLocks noGrp="1" noRot="1" noChangeAspect="1"/>
          </p:cNvSpPr>
          <p:nvPr>
            <p:ph type="sldImg" idx="2"/>
          </p:nvPr>
        </p:nvSpPr>
        <p:spPr>
          <a:xfrm>
            <a:off x="422275" y="1241425"/>
            <a:ext cx="5959475" cy="33528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FA9B7740-29EB-45AE-A0AD-180C50DC33D8}" type="slidenum">
              <a:rPr lang="en-AU" smtClean="0"/>
              <a:t>‹#›</a:t>
            </a:fld>
            <a:endParaRPr lang="en-AU"/>
          </a:p>
        </p:txBody>
      </p:sp>
    </p:spTree>
    <p:extLst>
      <p:ext uri="{BB962C8B-B14F-4D97-AF65-F5344CB8AC3E}">
        <p14:creationId xmlns:p14="http://schemas.microsoft.com/office/powerpoint/2010/main" val="336358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A9B7740-29EB-45AE-A0AD-180C50DC33D8}" type="slidenum">
              <a:rPr lang="en-AU" smtClean="0"/>
              <a:t>1</a:t>
            </a:fld>
            <a:endParaRPr lang="en-AU"/>
          </a:p>
        </p:txBody>
      </p:sp>
    </p:spTree>
    <p:extLst>
      <p:ext uri="{BB962C8B-B14F-4D97-AF65-F5344CB8AC3E}">
        <p14:creationId xmlns:p14="http://schemas.microsoft.com/office/powerpoint/2010/main" val="306281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Use a safety continuum</a:t>
            </a:r>
            <a:r>
              <a:rPr lang="en-AU" baseline="0" dirty="0" smtClean="0"/>
              <a:t> to talk about unsafe, taking a risk, fun to be scared and safe behaviours/activities. Use A3 poster example</a:t>
            </a:r>
          </a:p>
          <a:p>
            <a:r>
              <a:rPr lang="en-AU" baseline="0" dirty="0" smtClean="0"/>
              <a:t>Don’t want to stifle children – not too quick to shut down reasonable risk taking – step in if it becomes dangerous</a:t>
            </a:r>
          </a:p>
          <a:p>
            <a:r>
              <a:rPr lang="en-AU" baseline="0" dirty="0" smtClean="0"/>
              <a:t>Even if – scenarios build children’s skills and confidence</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10</a:t>
            </a:fld>
            <a:endParaRPr lang="en-AU"/>
          </a:p>
        </p:txBody>
      </p:sp>
    </p:spTree>
    <p:extLst>
      <p:ext uri="{BB962C8B-B14F-4D97-AF65-F5344CB8AC3E}">
        <p14:creationId xmlns:p14="http://schemas.microsoft.com/office/powerpoint/2010/main" val="134078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PANTS RULE:</a:t>
            </a:r>
          </a:p>
          <a:p>
            <a:r>
              <a:rPr lang="en-AU" dirty="0" smtClean="0"/>
              <a:t>Privates are private</a:t>
            </a:r>
          </a:p>
          <a:p>
            <a:r>
              <a:rPr lang="en-AU" dirty="0" smtClean="0"/>
              <a:t>Always remember your</a:t>
            </a:r>
            <a:r>
              <a:rPr lang="en-AU" baseline="0" dirty="0" smtClean="0"/>
              <a:t> body is yours</a:t>
            </a:r>
          </a:p>
          <a:p>
            <a:r>
              <a:rPr lang="en-AU" baseline="0" dirty="0" smtClean="0"/>
              <a:t>No means no</a:t>
            </a:r>
          </a:p>
          <a:p>
            <a:r>
              <a:rPr lang="en-AU" baseline="0" dirty="0" smtClean="0"/>
              <a:t>Talk about secrets that upset you</a:t>
            </a:r>
          </a:p>
          <a:p>
            <a:r>
              <a:rPr lang="en-AU" baseline="0" dirty="0" smtClean="0"/>
              <a:t>Speak up. Someone can help </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11</a:t>
            </a:fld>
            <a:endParaRPr lang="en-AU"/>
          </a:p>
        </p:txBody>
      </p:sp>
    </p:spTree>
    <p:extLst>
      <p:ext uri="{BB962C8B-B14F-4D97-AF65-F5344CB8AC3E}">
        <p14:creationId xmlns:p14="http://schemas.microsoft.com/office/powerpoint/2010/main" val="232771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A9B7740-29EB-45AE-A0AD-180C50DC33D8}" type="slidenum">
              <a:rPr lang="en-AU" smtClean="0"/>
              <a:t>12</a:t>
            </a:fld>
            <a:endParaRPr lang="en-AU"/>
          </a:p>
        </p:txBody>
      </p:sp>
    </p:spTree>
    <p:extLst>
      <p:ext uri="{BB962C8B-B14F-4D97-AF65-F5344CB8AC3E}">
        <p14:creationId xmlns:p14="http://schemas.microsoft.com/office/powerpoint/2010/main" val="139215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dirty="0" smtClean="0">
                <a:solidFill>
                  <a:schemeClr val="tx1"/>
                </a:solidFill>
              </a:rPr>
              <a:t>Where do I start?</a:t>
            </a:r>
          </a:p>
          <a:p>
            <a:pPr algn="l"/>
            <a:r>
              <a:rPr lang="en-AU" sz="1200" dirty="0" smtClean="0"/>
              <a:t>The best way to keep your family safe online, and to understand your children’s internet use, is to use the internet together.</a:t>
            </a:r>
          </a:p>
          <a:p>
            <a:pPr algn="l"/>
            <a:r>
              <a:rPr lang="en-AU" sz="1200" dirty="0" smtClean="0"/>
              <a:t>Be positive and embrace the technologies that your children enjoy using, and look out for any safety features that may be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Should I set any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LegacySerif-Book"/>
              </a:rPr>
              <a:t>Creating a family agreement is a useful way to establish your expectations regarding online activities. It might include time spent online, sites that can be visited, and behaviour expected; remember, what’s right and wrong offline is also right and wrong online.</a:t>
            </a:r>
          </a:p>
          <a:p>
            <a:r>
              <a:rPr lang="en-AU" sz="1200" b="1" dirty="0" smtClean="0">
                <a:latin typeface="LegacySerif-Medium"/>
              </a:rPr>
              <a:t>How can I supervise my child?</a:t>
            </a:r>
          </a:p>
          <a:p>
            <a:r>
              <a:rPr lang="en-AU" sz="1200" dirty="0" smtClean="0">
                <a:latin typeface="LegacySerif-Book"/>
              </a:rPr>
              <a:t>Placing your computer or laptop in a busy part of the house can make it easier for you to be involved in your child’s technology use.</a:t>
            </a:r>
          </a:p>
          <a:p>
            <a:r>
              <a:rPr lang="en-AU" sz="1200" dirty="0" smtClean="0">
                <a:latin typeface="LegacySerif-Book"/>
              </a:rPr>
              <a:t>Portable devices, for example smartphones, iPod Touch, games consoles and tablets can still be supervised and used where you can see them.</a:t>
            </a:r>
          </a:p>
          <a:p>
            <a:r>
              <a:rPr lang="en-AU" b="1" dirty="0" smtClean="0"/>
              <a:t>How much time is too much time?</a:t>
            </a:r>
          </a:p>
          <a:p>
            <a:r>
              <a:rPr lang="en-AU" dirty="0" smtClean="0"/>
              <a:t>There are some strategies that can be used to help manage time</a:t>
            </a:r>
            <a:r>
              <a:rPr lang="en-AU" baseline="0" dirty="0" smtClean="0"/>
              <a:t> </a:t>
            </a:r>
            <a:r>
              <a:rPr lang="en-AU" dirty="0" smtClean="0"/>
              <a:t>spent online, such as agreeing time limits or using time limiting tools, designating weekly times to use the internet together,</a:t>
            </a:r>
            <a:r>
              <a:rPr lang="en-AU" baseline="0" dirty="0" smtClean="0"/>
              <a:t> </a:t>
            </a:r>
            <a:r>
              <a:rPr lang="en-AU" dirty="0" smtClean="0"/>
              <a:t>or removing portable devices from your child’s</a:t>
            </a:r>
            <a:r>
              <a:rPr lang="en-AU" baseline="0" dirty="0" smtClean="0"/>
              <a:t> </a:t>
            </a:r>
            <a:r>
              <a:rPr lang="en-AU" dirty="0" smtClean="0"/>
              <a:t>bedroom at night</a:t>
            </a:r>
            <a:r>
              <a:rPr lang="en-AU" baseline="0" dirty="0" smtClean="0"/>
              <a:t> </a:t>
            </a:r>
            <a:r>
              <a:rPr lang="en-AU" dirty="0" smtClean="0"/>
              <a:t>to avoid tiredness.</a:t>
            </a:r>
          </a:p>
          <a:p>
            <a:r>
              <a:rPr lang="en-AU" b="1" dirty="0" smtClean="0"/>
              <a:t>Are there tools to help?</a:t>
            </a:r>
          </a:p>
          <a:p>
            <a:r>
              <a:rPr lang="en-AU" dirty="0" smtClean="0"/>
              <a:t>Your internet service provider, and your mobile phone operator,</a:t>
            </a:r>
            <a:r>
              <a:rPr lang="en-AU" baseline="0" dirty="0" smtClean="0"/>
              <a:t> </a:t>
            </a:r>
            <a:r>
              <a:rPr lang="en-AU" dirty="0" smtClean="0"/>
              <a:t>will provide free filters to help block age inappropriate content for</a:t>
            </a:r>
            <a:r>
              <a:rPr lang="en-AU" baseline="0" dirty="0" smtClean="0"/>
              <a:t> </a:t>
            </a:r>
            <a:r>
              <a:rPr lang="en-AU" dirty="0" smtClean="0"/>
              <a:t>children. The websites of device manufacturers (e.g. games consoles)</a:t>
            </a:r>
            <a:r>
              <a:rPr lang="en-AU" baseline="0" dirty="0" smtClean="0"/>
              <a:t> </a:t>
            </a:r>
            <a:r>
              <a:rPr lang="en-AU" dirty="0" smtClean="0"/>
              <a:t>also outline the controls to which you have access. Parental controls</a:t>
            </a:r>
            <a:r>
              <a:rPr lang="en-AU" baseline="0" dirty="0" smtClean="0"/>
              <a:t> </a:t>
            </a:r>
            <a:r>
              <a:rPr lang="en-AU" dirty="0" smtClean="0"/>
              <a:t>are a great help, but not a complete solution, and work best in combination with supervision and engagement, to help your</a:t>
            </a:r>
            <a:r>
              <a:rPr lang="en-AU" baseline="0" dirty="0" smtClean="0"/>
              <a:t> </a:t>
            </a:r>
            <a:r>
              <a:rPr lang="en-AU" dirty="0" smtClean="0"/>
              <a:t>children understand how to stay safe online.</a:t>
            </a:r>
            <a:endParaRPr lang="en-AU" sz="1600" dirty="0" smtClean="0"/>
          </a:p>
          <a:p>
            <a:r>
              <a:rPr lang="en-AU" sz="1200" b="1" i="0" u="none" strike="noStrike" kern="1200" baseline="0" dirty="0" smtClean="0">
                <a:solidFill>
                  <a:schemeClr val="tx1"/>
                </a:solidFill>
                <a:latin typeface="+mn-lt"/>
                <a:ea typeface="+mn-ea"/>
                <a:cs typeface="+mn-cs"/>
              </a:rPr>
              <a:t>What advice can I give my child?</a:t>
            </a:r>
          </a:p>
          <a:p>
            <a:r>
              <a:rPr lang="en-AU" sz="1200" b="0" i="0" u="none" strike="noStrike" kern="1200" baseline="0" dirty="0" smtClean="0">
                <a:solidFill>
                  <a:schemeClr val="tx1"/>
                </a:solidFill>
                <a:latin typeface="+mn-lt"/>
                <a:ea typeface="+mn-ea"/>
                <a:cs typeface="+mn-cs"/>
              </a:rPr>
              <a:t>Education is the best tool that a child can have, so discuss the importance of telling an adult immediately if someone, or something, upsets them online. Other immediate strategies to deal with unwanted content or contact could include; switch the screen off, close the laptop, exit the website, or turn the iPad or phone over and put it down. It is also important that your child realises that other internet users may not be who they say they are and that ‘friends’ made online are still strangers, so all personal information should be kept safe.</a:t>
            </a:r>
          </a:p>
          <a:p>
            <a:r>
              <a:rPr lang="en-AU" sz="1200" b="1" i="0" u="none" strike="noStrike" kern="1200" baseline="0" dirty="0" smtClean="0">
                <a:solidFill>
                  <a:schemeClr val="tx1"/>
                </a:solidFill>
                <a:latin typeface="+mn-lt"/>
                <a:ea typeface="+mn-ea"/>
                <a:cs typeface="+mn-cs"/>
              </a:rPr>
              <a:t>What games are ok for my child to play?</a:t>
            </a:r>
          </a:p>
          <a:p>
            <a:r>
              <a:rPr lang="en-AU" sz="1200" b="0" i="0" u="none" strike="noStrike" kern="1200" baseline="0" dirty="0" smtClean="0">
                <a:solidFill>
                  <a:schemeClr val="tx1"/>
                </a:solidFill>
                <a:latin typeface="+mn-lt"/>
                <a:ea typeface="+mn-ea"/>
                <a:cs typeface="+mn-cs"/>
              </a:rPr>
              <a:t>There are many different online games and playing experiences, e.g. computers, consoles, internet games and apps. Gaming may be the first way that your child encounters life online. Some games however are for older audiences and contain language or images that are not suitable for children. Therefore it is important that the games your children play are the correct age rating, which is determined by the game’s content. Playing games yourself can be fun and will also enable you to identify the safety features provided, such as reporting to a moderator, and help you identify whether in-app adverts are displayed or purchasing is allowed. You can disable ‘in-app’ purchasing on a number of devices within the settings.</a:t>
            </a:r>
          </a:p>
          <a:p>
            <a:r>
              <a:rPr lang="en-AU" sz="1200" b="1" i="0" u="none" strike="noStrike" kern="1200" baseline="0" dirty="0" smtClean="0">
                <a:solidFill>
                  <a:schemeClr val="tx1"/>
                </a:solidFill>
                <a:latin typeface="+mn-lt"/>
                <a:ea typeface="+mn-ea"/>
                <a:cs typeface="+mn-cs"/>
              </a:rPr>
              <a:t>Where can I report?</a:t>
            </a:r>
          </a:p>
          <a:p>
            <a:r>
              <a:rPr lang="en-AU" sz="1200" b="0" i="0" u="none" strike="noStrike" kern="1200" baseline="0" dirty="0" smtClean="0">
                <a:solidFill>
                  <a:schemeClr val="tx1"/>
                </a:solidFill>
                <a:latin typeface="+mn-lt"/>
                <a:ea typeface="+mn-ea"/>
                <a:cs typeface="+mn-cs"/>
              </a:rPr>
              <a:t>Reports can be made to websites through safety/help centres and moderation services. If you are suspicious about the behaviour of others online, reports can be made to AFP (Australian Federal Police CPO (Child Protection Operations). The webpage provides a link to Think U Know for cyber safety information and how to repot suspicious behaviour (including the forms needed to lodge a complaint/concern) Inappropriate media content, online and offline can be reported via </a:t>
            </a:r>
            <a:r>
              <a:rPr lang="en-AU" sz="1200" b="1" kern="1200" dirty="0" smtClean="0">
                <a:solidFill>
                  <a:schemeClr val="tx1"/>
                </a:solidFill>
                <a:effectLst/>
                <a:latin typeface="+mn-lt"/>
                <a:ea typeface="+mn-ea"/>
                <a:cs typeface="+mn-cs"/>
              </a:rPr>
              <a:t>The Office of the </a:t>
            </a:r>
            <a:r>
              <a:rPr lang="en-AU" sz="1200" b="1" kern="1200" dirty="0" err="1" smtClean="0">
                <a:solidFill>
                  <a:schemeClr val="tx1"/>
                </a:solidFill>
                <a:effectLst/>
                <a:latin typeface="+mn-lt"/>
                <a:ea typeface="+mn-ea"/>
                <a:cs typeface="+mn-cs"/>
              </a:rPr>
              <a:t>eSafety</a:t>
            </a:r>
            <a:r>
              <a:rPr lang="en-AU" sz="1200" b="1" kern="1200" dirty="0" smtClean="0">
                <a:solidFill>
                  <a:schemeClr val="tx1"/>
                </a:solidFill>
                <a:effectLst/>
                <a:latin typeface="+mn-lt"/>
                <a:ea typeface="+mn-ea"/>
                <a:cs typeface="+mn-cs"/>
              </a:rPr>
              <a:t> Commissioner</a:t>
            </a:r>
            <a:r>
              <a:rPr lang="en-AU" sz="1200" b="0" i="0" u="none" strike="noStrike" kern="1200" baseline="0" dirty="0" smtClean="0">
                <a:solidFill>
                  <a:schemeClr val="tx1"/>
                </a:solidFill>
                <a:latin typeface="+mn-lt"/>
                <a:ea typeface="+mn-ea"/>
                <a:cs typeface="+mn-cs"/>
              </a:rPr>
              <a:t>. </a:t>
            </a:r>
            <a:r>
              <a:rPr lang="en-AU" sz="1200" b="0" kern="1200" dirty="0" smtClean="0">
                <a:solidFill>
                  <a:schemeClr val="tx1"/>
                </a:solidFill>
                <a:effectLst/>
                <a:latin typeface="+mn-lt"/>
                <a:ea typeface="+mn-ea"/>
                <a:cs typeface="+mn-cs"/>
              </a:rPr>
              <a:t>The Office of the </a:t>
            </a:r>
            <a:r>
              <a:rPr lang="en-AU" sz="1200" b="0" kern="1200" dirty="0" err="1" smtClean="0">
                <a:solidFill>
                  <a:schemeClr val="tx1"/>
                </a:solidFill>
                <a:effectLst/>
                <a:latin typeface="+mn-lt"/>
                <a:ea typeface="+mn-ea"/>
                <a:cs typeface="+mn-cs"/>
              </a:rPr>
              <a:t>eSafety</a:t>
            </a:r>
            <a:r>
              <a:rPr lang="en-AU" sz="1200" b="0" kern="1200" dirty="0" smtClean="0">
                <a:solidFill>
                  <a:schemeClr val="tx1"/>
                </a:solidFill>
                <a:effectLst/>
                <a:latin typeface="+mn-lt"/>
                <a:ea typeface="+mn-ea"/>
                <a:cs typeface="+mn-cs"/>
              </a:rPr>
              <a:t> Commissioner is committed to empowering all Australians to have safer, more positive experiences online. The Office was established in 2015 with a mandate to coordinate and lead the online safety efforts across government, industry and the not-for profit community. </a:t>
            </a:r>
            <a:r>
              <a:rPr lang="en-AU" sz="1200" b="0" i="0" u="none" strike="noStrike" kern="1200" baseline="0" dirty="0" smtClean="0">
                <a:solidFill>
                  <a:schemeClr val="tx1"/>
                </a:solidFill>
                <a:latin typeface="+mn-lt"/>
                <a:ea typeface="+mn-ea"/>
                <a:cs typeface="+mn-cs"/>
              </a:rPr>
              <a:t>Criminal content online can also be reported to the IWF.</a:t>
            </a:r>
            <a:endParaRPr lang="en-AU" b="0" dirty="0" smtClean="0"/>
          </a:p>
          <a:p>
            <a:endParaRPr lang="en-AU" sz="1200" b="0" dirty="0" smtClean="0">
              <a:latin typeface="LegacySerif-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smtClean="0">
              <a:latin typeface="LegacySerif-Book"/>
            </a:endParaRPr>
          </a:p>
          <a:p>
            <a:endParaRPr lang="en-AU" b="0" dirty="0"/>
          </a:p>
        </p:txBody>
      </p:sp>
      <p:sp>
        <p:nvSpPr>
          <p:cNvPr id="4" name="Slide Number Placeholder 3"/>
          <p:cNvSpPr>
            <a:spLocks noGrp="1"/>
          </p:cNvSpPr>
          <p:nvPr>
            <p:ph type="sldNum" sz="quarter" idx="10"/>
          </p:nvPr>
        </p:nvSpPr>
        <p:spPr/>
        <p:txBody>
          <a:bodyPr/>
          <a:lstStyle/>
          <a:p>
            <a:fld id="{FA9B7740-29EB-45AE-A0AD-180C50DC33D8}" type="slidenum">
              <a:rPr lang="en-AU" smtClean="0"/>
              <a:t>13</a:t>
            </a:fld>
            <a:endParaRPr lang="en-AU"/>
          </a:p>
        </p:txBody>
      </p:sp>
    </p:spTree>
    <p:extLst>
      <p:ext uri="{BB962C8B-B14F-4D97-AF65-F5344CB8AC3E}">
        <p14:creationId xmlns:p14="http://schemas.microsoft.com/office/powerpoint/2010/main" val="233042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A9B7740-29EB-45AE-A0AD-180C50DC33D8}" type="slidenum">
              <a:rPr lang="en-AU" smtClean="0"/>
              <a:t>14</a:t>
            </a:fld>
            <a:endParaRPr lang="en-AU"/>
          </a:p>
        </p:txBody>
      </p:sp>
    </p:spTree>
    <p:extLst>
      <p:ext uri="{BB962C8B-B14F-4D97-AF65-F5344CB8AC3E}">
        <p14:creationId xmlns:p14="http://schemas.microsoft.com/office/powerpoint/2010/main" val="395629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We are committed to the safety, participation and empowerment of all children.</a:t>
            </a:r>
          </a:p>
          <a:p>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2</a:t>
            </a:fld>
            <a:endParaRPr lang="en-AU"/>
          </a:p>
        </p:txBody>
      </p:sp>
    </p:spTree>
    <p:extLst>
      <p:ext uri="{BB962C8B-B14F-4D97-AF65-F5344CB8AC3E}">
        <p14:creationId xmlns:p14="http://schemas.microsoft.com/office/powerpoint/2010/main" val="65757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DET – Mandated implementation of Child Safe</a:t>
            </a:r>
            <a:r>
              <a:rPr lang="en-AU" baseline="0" dirty="0" smtClean="0"/>
              <a:t> Standards – we have a child safe policy, guidelines and commitment in place together with a monitoring and review process. All staff have been trained to recognise and respond to abuse of children in their care. The </a:t>
            </a:r>
            <a:r>
              <a:rPr lang="en-AU" b="1" baseline="0" dirty="0" smtClean="0"/>
              <a:t>Failure to disclose</a:t>
            </a:r>
            <a:r>
              <a:rPr lang="en-AU" b="0" baseline="0" dirty="0" smtClean="0"/>
              <a:t> criminal offence requires all adults (aged 18 and over) who hold a reasonable belief that a sexual offence has been committed in Victoria by an adult against a child under 16 to disclose that information to police (unless they have a reasonable excuse not to, for example because they fear for their safety or the safety of another). More information is available on the Department of Justice and Regulation website. While failure to disclose only covers child sexual abuse, all adults should report other forms of child abuse to authorities. Teachers have mandatory reporting responsibilities in relation to any form of abuse or neglect of children.</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3</a:t>
            </a:fld>
            <a:endParaRPr lang="en-AU"/>
          </a:p>
        </p:txBody>
      </p:sp>
    </p:spTree>
    <p:extLst>
      <p:ext uri="{BB962C8B-B14F-4D97-AF65-F5344CB8AC3E}">
        <p14:creationId xmlns:p14="http://schemas.microsoft.com/office/powerpoint/2010/main" val="312541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Consent for kids – show poster of what’s under my bathing suit</a:t>
            </a:r>
          </a:p>
          <a:p>
            <a:r>
              <a:rPr lang="en-AU" dirty="0" smtClean="0"/>
              <a:t>Public and private – can use visuals or dolls. Can draw</a:t>
            </a:r>
            <a:r>
              <a:rPr lang="en-AU" baseline="0" dirty="0" smtClean="0"/>
              <a:t> on dolls</a:t>
            </a:r>
          </a:p>
          <a:p>
            <a:r>
              <a:rPr lang="en-AU" baseline="0" dirty="0" smtClean="0"/>
              <a:t>School programs include protective behaviours –Also use restorative approaches and </a:t>
            </a:r>
            <a:r>
              <a:rPr lang="en-AU" baseline="0" dirty="0" err="1" smtClean="0"/>
              <a:t>ArtSEL</a:t>
            </a:r>
            <a:r>
              <a:rPr lang="en-AU" baseline="0" dirty="0" smtClean="0"/>
              <a:t>. </a:t>
            </a:r>
          </a:p>
          <a:p>
            <a:r>
              <a:rPr lang="en-AU" baseline="0" dirty="0" smtClean="0"/>
              <a:t>Build a safety network (hands activity). Build range of connections and relationships </a:t>
            </a:r>
          </a:p>
          <a:p>
            <a:r>
              <a:rPr lang="en-AU" baseline="0" dirty="0" smtClean="0"/>
              <a:t>Monitor Changes – these may be internalising OR externalising changes</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4</a:t>
            </a:fld>
            <a:endParaRPr lang="en-AU"/>
          </a:p>
        </p:txBody>
      </p:sp>
    </p:spTree>
    <p:extLst>
      <p:ext uri="{BB962C8B-B14F-4D97-AF65-F5344CB8AC3E}">
        <p14:creationId xmlns:p14="http://schemas.microsoft.com/office/powerpoint/2010/main" val="96508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Example of safety network activity. Ensure</a:t>
            </a:r>
            <a:r>
              <a:rPr lang="en-AU" baseline="0" dirty="0" smtClean="0"/>
              <a:t> students have a range of people in their safety network:</a:t>
            </a:r>
          </a:p>
          <a:p>
            <a:r>
              <a:rPr lang="en-AU" baseline="0" dirty="0" smtClean="0"/>
              <a:t>Person must be an adult</a:t>
            </a:r>
          </a:p>
          <a:p>
            <a:r>
              <a:rPr lang="en-AU" baseline="0" dirty="0" smtClean="0"/>
              <a:t>Include both males and females</a:t>
            </a:r>
          </a:p>
          <a:p>
            <a:r>
              <a:rPr lang="en-AU" baseline="0" dirty="0" smtClean="0"/>
              <a:t>Some who live at home</a:t>
            </a:r>
          </a:p>
          <a:p>
            <a:r>
              <a:rPr lang="en-AU" baseline="0" dirty="0" smtClean="0"/>
              <a:t>People from outside the home</a:t>
            </a:r>
          </a:p>
          <a:p>
            <a:r>
              <a:rPr lang="en-AU" baseline="0" dirty="0" smtClean="0"/>
              <a:t>People from outside the family</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5</a:t>
            </a:fld>
            <a:endParaRPr lang="en-AU"/>
          </a:p>
        </p:txBody>
      </p:sp>
    </p:spTree>
    <p:extLst>
      <p:ext uri="{BB962C8B-B14F-4D97-AF65-F5344CB8AC3E}">
        <p14:creationId xmlns:p14="http://schemas.microsoft.com/office/powerpoint/2010/main" val="273281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A9B7740-29EB-45AE-A0AD-180C50DC33D8}" type="slidenum">
              <a:rPr lang="en-AU" smtClean="0"/>
              <a:t>6</a:t>
            </a:fld>
            <a:endParaRPr lang="en-AU"/>
          </a:p>
        </p:txBody>
      </p:sp>
    </p:spTree>
    <p:extLst>
      <p:ext uri="{BB962C8B-B14F-4D97-AF65-F5344CB8AC3E}">
        <p14:creationId xmlns:p14="http://schemas.microsoft.com/office/powerpoint/2010/main" val="367430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Visual and verbally reinforcing</a:t>
            </a:r>
            <a:r>
              <a:rPr lang="en-AU" baseline="0" dirty="0" smtClean="0"/>
              <a:t> messages</a:t>
            </a:r>
          </a:p>
          <a:p>
            <a:r>
              <a:rPr lang="en-AU" baseline="0" dirty="0" smtClean="0"/>
              <a:t>Role modelling</a:t>
            </a:r>
          </a:p>
          <a:p>
            <a:r>
              <a:rPr lang="en-AU" baseline="0" dirty="0" smtClean="0"/>
              <a:t>Policies, procedures supporting the message</a:t>
            </a:r>
          </a:p>
          <a:p>
            <a:r>
              <a:rPr lang="en-AU" baseline="0" dirty="0" smtClean="0"/>
              <a:t>Structure of the environment (&amp; routines)</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7</a:t>
            </a:fld>
            <a:endParaRPr lang="en-AU"/>
          </a:p>
        </p:txBody>
      </p:sp>
    </p:spTree>
    <p:extLst>
      <p:ext uri="{BB962C8B-B14F-4D97-AF65-F5344CB8AC3E}">
        <p14:creationId xmlns:p14="http://schemas.microsoft.com/office/powerpoint/2010/main" val="414755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Ongoing</a:t>
            </a:r>
            <a:r>
              <a:rPr lang="en-AU" baseline="0" dirty="0" smtClean="0"/>
              <a:t> conversations. Ask your child to describe what feels safe and what doesn’t feel safe for them. How does their body respond/ what are they thinking? By talking about feelings and physical signs in safe/unsafe environments with a trusted adult, children learn to recognise signs and develop the vocabulary to articulate what they feel when they are troubled</a:t>
            </a:r>
          </a:p>
          <a:p>
            <a:r>
              <a:rPr lang="en-AU" baseline="0" dirty="0" smtClean="0"/>
              <a:t>A3 poster example of three houses activity (house of worries, house of good things, house of dreams)</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8</a:t>
            </a:fld>
            <a:endParaRPr lang="en-AU"/>
          </a:p>
        </p:txBody>
      </p:sp>
    </p:spTree>
    <p:extLst>
      <p:ext uri="{BB962C8B-B14F-4D97-AF65-F5344CB8AC3E}">
        <p14:creationId xmlns:p14="http://schemas.microsoft.com/office/powerpoint/2010/main" val="73670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Common terms – in</a:t>
            </a:r>
            <a:r>
              <a:rPr lang="en-AU" baseline="0" dirty="0" smtClean="0"/>
              <a:t> our language we need to be talking about the same thing. Focus of catching on early program</a:t>
            </a:r>
          </a:p>
          <a:p>
            <a:r>
              <a:rPr lang="en-AU" baseline="0" dirty="0" smtClean="0"/>
              <a:t>Best not to have secrets but surprises. Also secrets feel like they have no end. Surprises do. Grooming uses secrets and makes children feel complicit</a:t>
            </a:r>
          </a:p>
          <a:p>
            <a:r>
              <a:rPr lang="en-AU" baseline="0" dirty="0" smtClean="0"/>
              <a:t>(I ca keep myself safe) Even if questions – they heard a strange noise at night, they were cyberbullied by someone, they got lost, someone you didn’t know asked you to go somewhere, somebody you met online asked you to meet with them offline, they were late being picked up from school, somebody said hurtful things to you online or face to face. Provide A3 poster display</a:t>
            </a:r>
            <a:endParaRPr lang="en-AU" dirty="0"/>
          </a:p>
        </p:txBody>
      </p:sp>
      <p:sp>
        <p:nvSpPr>
          <p:cNvPr id="4" name="Slide Number Placeholder 3"/>
          <p:cNvSpPr>
            <a:spLocks noGrp="1"/>
          </p:cNvSpPr>
          <p:nvPr>
            <p:ph type="sldNum" sz="quarter" idx="10"/>
          </p:nvPr>
        </p:nvSpPr>
        <p:spPr/>
        <p:txBody>
          <a:bodyPr/>
          <a:lstStyle/>
          <a:p>
            <a:fld id="{FA9B7740-29EB-45AE-A0AD-180C50DC33D8}" type="slidenum">
              <a:rPr lang="en-AU" smtClean="0"/>
              <a:t>9</a:t>
            </a:fld>
            <a:endParaRPr lang="en-AU"/>
          </a:p>
        </p:txBody>
      </p:sp>
    </p:spTree>
    <p:extLst>
      <p:ext uri="{BB962C8B-B14F-4D97-AF65-F5344CB8AC3E}">
        <p14:creationId xmlns:p14="http://schemas.microsoft.com/office/powerpoint/2010/main" val="586053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3086577"/>
          </a:xfrm>
        </p:spPr>
        <p:txBody>
          <a:bodyPr/>
          <a:lstStyle/>
          <a:p>
            <a:r>
              <a:rPr lang="en-AU" dirty="0" smtClean="0"/>
              <a:t>Information Session to help parents explain child safety to their children</a:t>
            </a:r>
            <a:endParaRPr lang="en-AU" dirty="0"/>
          </a:p>
        </p:txBody>
      </p:sp>
      <p:sp>
        <p:nvSpPr>
          <p:cNvPr id="3" name="Subtitle 2"/>
          <p:cNvSpPr>
            <a:spLocks noGrp="1"/>
          </p:cNvSpPr>
          <p:nvPr>
            <p:ph type="subTitle" idx="1"/>
          </p:nvPr>
        </p:nvSpPr>
        <p:spPr>
          <a:xfrm>
            <a:off x="1751012" y="4853354"/>
            <a:ext cx="7454534" cy="861646"/>
          </a:xfrm>
        </p:spPr>
        <p:txBody>
          <a:bodyPr>
            <a:normAutofit/>
          </a:bodyPr>
          <a:lstStyle/>
          <a:p>
            <a:pPr algn="r"/>
            <a:r>
              <a:rPr lang="en-AU" dirty="0" smtClean="0"/>
              <a:t>Josh Crozier</a:t>
            </a:r>
            <a:endParaRPr lang="en-AU"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954023" y="308215"/>
            <a:ext cx="2041137" cy="1985139"/>
          </a:xfrm>
          <a:prstGeom prst="rect">
            <a:avLst/>
          </a:prstGeom>
        </p:spPr>
      </p:pic>
    </p:spTree>
    <p:extLst>
      <p:ext uri="{BB962C8B-B14F-4D97-AF65-F5344CB8AC3E}">
        <p14:creationId xmlns:p14="http://schemas.microsoft.com/office/powerpoint/2010/main" val="383905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011592"/>
          </a:xfrm>
        </p:spPr>
        <p:txBody>
          <a:bodyPr/>
          <a:lstStyle/>
          <a:p>
            <a:r>
              <a:rPr lang="en-AU" dirty="0" smtClean="0"/>
              <a:t>Risk taking</a:t>
            </a:r>
            <a:endParaRPr lang="en-AU" dirty="0"/>
          </a:p>
        </p:txBody>
      </p:sp>
      <p:sp>
        <p:nvSpPr>
          <p:cNvPr id="3" name="Subtitle 2"/>
          <p:cNvSpPr>
            <a:spLocks noGrp="1"/>
          </p:cNvSpPr>
          <p:nvPr>
            <p:ph type="subTitle" idx="1"/>
          </p:nvPr>
        </p:nvSpPr>
        <p:spPr>
          <a:xfrm>
            <a:off x="1751012" y="2549770"/>
            <a:ext cx="8689976" cy="2708030"/>
          </a:xfrm>
        </p:spPr>
        <p:txBody>
          <a:bodyPr/>
          <a:lstStyle/>
          <a:p>
            <a:pPr algn="l"/>
            <a:r>
              <a:rPr lang="en-AU" dirty="0" smtClean="0"/>
              <a:t>Is part of development</a:t>
            </a:r>
          </a:p>
          <a:p>
            <a:pPr algn="l"/>
            <a:r>
              <a:rPr lang="en-AU" dirty="0" smtClean="0"/>
              <a:t>How can we support children to develop awareness/ resilience</a:t>
            </a:r>
            <a:endParaRPr lang="en-AU" dirty="0"/>
          </a:p>
        </p:txBody>
      </p:sp>
      <p:pic>
        <p:nvPicPr>
          <p:cNvPr id="6" name="Picture 5" descr="Traffic light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49" y="597877"/>
            <a:ext cx="1889877" cy="330590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86943" y="753999"/>
            <a:ext cx="704850" cy="704850"/>
          </a:xfrm>
          <a:prstGeom prst="rect">
            <a:avLst/>
          </a:prstGeom>
        </p:spPr>
      </p:pic>
    </p:spTree>
    <p:extLst>
      <p:ext uri="{BB962C8B-B14F-4D97-AF65-F5344CB8AC3E}">
        <p14:creationId xmlns:p14="http://schemas.microsoft.com/office/powerpoint/2010/main" val="161053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063870"/>
            <a:ext cx="8689976" cy="958362"/>
          </a:xfrm>
        </p:spPr>
        <p:txBody>
          <a:bodyPr/>
          <a:lstStyle/>
          <a:p>
            <a:r>
              <a:rPr lang="en-AU" dirty="0" smtClean="0"/>
              <a:t>Bodies and safety</a:t>
            </a:r>
            <a:endParaRPr lang="en-AU" dirty="0"/>
          </a:p>
        </p:txBody>
      </p:sp>
      <p:sp>
        <p:nvSpPr>
          <p:cNvPr id="3" name="Subtitle 2"/>
          <p:cNvSpPr>
            <a:spLocks noGrp="1"/>
          </p:cNvSpPr>
          <p:nvPr>
            <p:ph type="subTitle" idx="1"/>
          </p:nvPr>
        </p:nvSpPr>
        <p:spPr>
          <a:xfrm>
            <a:off x="1230923" y="2162908"/>
            <a:ext cx="9210065" cy="3789484"/>
          </a:xfrm>
        </p:spPr>
        <p:txBody>
          <a:bodyPr>
            <a:normAutofit fontScale="92500"/>
          </a:bodyPr>
          <a:lstStyle/>
          <a:p>
            <a:pPr algn="l"/>
            <a:r>
              <a:rPr lang="en-AU" dirty="0" smtClean="0"/>
              <a:t>Proper names for private parts and rules for touching – let your child know that if anyone breaks these rules they should come and tell you</a:t>
            </a:r>
          </a:p>
          <a:p>
            <a:pPr algn="l"/>
            <a:r>
              <a:rPr lang="en-AU" dirty="0" smtClean="0"/>
              <a:t>Use the </a:t>
            </a:r>
            <a:r>
              <a:rPr lang="en-AU" b="1" dirty="0" err="1" smtClean="0"/>
              <a:t>PANts</a:t>
            </a:r>
            <a:r>
              <a:rPr lang="en-AU" dirty="0" smtClean="0"/>
              <a:t> rules</a:t>
            </a:r>
          </a:p>
          <a:p>
            <a:pPr algn="l"/>
            <a:r>
              <a:rPr lang="en-AU" b="1" u="sng" dirty="0" smtClean="0"/>
              <a:t>P</a:t>
            </a:r>
            <a:r>
              <a:rPr lang="en-AU" dirty="0" smtClean="0"/>
              <a:t>rivates are private</a:t>
            </a:r>
            <a:br>
              <a:rPr lang="en-AU" dirty="0" smtClean="0"/>
            </a:br>
            <a:r>
              <a:rPr lang="en-AU" b="1" u="sng" dirty="0" smtClean="0"/>
              <a:t>A</a:t>
            </a:r>
            <a:r>
              <a:rPr lang="en-AU" dirty="0" smtClean="0"/>
              <a:t>lways Remember your Body belongs to You</a:t>
            </a:r>
            <a:br>
              <a:rPr lang="en-AU" dirty="0" smtClean="0"/>
            </a:br>
            <a:r>
              <a:rPr lang="en-AU" b="1" u="sng" dirty="0" smtClean="0"/>
              <a:t>N</a:t>
            </a:r>
            <a:r>
              <a:rPr lang="en-AU" dirty="0" smtClean="0"/>
              <a:t>o Means No</a:t>
            </a:r>
            <a:br>
              <a:rPr lang="en-AU" dirty="0" smtClean="0"/>
            </a:br>
            <a:r>
              <a:rPr lang="en-AU" b="1" u="sng" dirty="0" smtClean="0"/>
              <a:t>T</a:t>
            </a:r>
            <a:r>
              <a:rPr lang="en-AU" dirty="0" smtClean="0"/>
              <a:t>alk about Secrets that upset you</a:t>
            </a:r>
            <a:br>
              <a:rPr lang="en-AU" dirty="0" smtClean="0"/>
            </a:br>
            <a:r>
              <a:rPr lang="en-AU" b="1" u="sng" dirty="0" smtClean="0"/>
              <a:t>S</a:t>
            </a:r>
            <a:r>
              <a:rPr lang="en-AU" dirty="0" smtClean="0"/>
              <a:t>peak Up</a:t>
            </a:r>
          </a:p>
          <a:p>
            <a:pPr algn="l"/>
            <a:r>
              <a:rPr lang="en-AU" dirty="0" smtClean="0"/>
              <a:t>Build a safety network</a:t>
            </a:r>
          </a:p>
          <a:p>
            <a:pPr algn="l"/>
            <a:endParaRPr lang="en-AU"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95503" y="711445"/>
            <a:ext cx="704850" cy="704850"/>
          </a:xfrm>
          <a:prstGeom prst="rect">
            <a:avLst/>
          </a:prstGeom>
        </p:spPr>
      </p:pic>
      <p:pic>
        <p:nvPicPr>
          <p:cNvPr id="6" name="Picture 5"/>
          <p:cNvPicPr>
            <a:picLocks noChangeAspect="1"/>
          </p:cNvPicPr>
          <p:nvPr/>
        </p:nvPicPr>
        <p:blipFill>
          <a:blip r:embed="rId4"/>
          <a:stretch>
            <a:fillRect/>
          </a:stretch>
        </p:blipFill>
        <p:spPr>
          <a:xfrm>
            <a:off x="7360919" y="3478037"/>
            <a:ext cx="4137279" cy="2341547"/>
          </a:xfrm>
          <a:prstGeom prst="rect">
            <a:avLst/>
          </a:prstGeom>
        </p:spPr>
      </p:pic>
    </p:spTree>
    <p:extLst>
      <p:ext uri="{BB962C8B-B14F-4D97-AF65-F5344CB8AC3E}">
        <p14:creationId xmlns:p14="http://schemas.microsoft.com/office/powerpoint/2010/main" val="77442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69376"/>
            <a:ext cx="8840787" cy="1389185"/>
          </a:xfrm>
        </p:spPr>
        <p:txBody>
          <a:bodyPr>
            <a:normAutofit fontScale="90000"/>
          </a:bodyPr>
          <a:lstStyle/>
          <a:p>
            <a:r>
              <a:rPr lang="en-AU" dirty="0"/>
              <a:t>Keeping children safe online</a:t>
            </a:r>
            <a:br>
              <a:rPr lang="en-AU" dirty="0"/>
            </a:br>
            <a:endParaRPr lang="en-AU" dirty="0"/>
          </a:p>
        </p:txBody>
      </p:sp>
      <p:sp>
        <p:nvSpPr>
          <p:cNvPr id="3" name="Subtitle 2"/>
          <p:cNvSpPr>
            <a:spLocks noGrp="1"/>
          </p:cNvSpPr>
          <p:nvPr>
            <p:ph type="subTitle" idx="1"/>
          </p:nvPr>
        </p:nvSpPr>
        <p:spPr>
          <a:xfrm>
            <a:off x="773724" y="2321169"/>
            <a:ext cx="10348546" cy="3499340"/>
          </a:xfrm>
        </p:spPr>
        <p:txBody>
          <a:bodyPr>
            <a:noAutofit/>
          </a:bodyPr>
          <a:lstStyle/>
          <a:p>
            <a:pPr algn="l"/>
            <a:r>
              <a:rPr lang="en-AU" sz="2800" dirty="0" smtClean="0"/>
              <a:t>Children love using technology and are learning to navigate websites, online games and consoles, and touch screen technology like iPads and smartphones from a young age. Children need support in these environments, to get the best out of using the internet right from the start.</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82112" y="687998"/>
            <a:ext cx="704850" cy="704850"/>
          </a:xfrm>
          <a:prstGeom prst="rect">
            <a:avLst/>
          </a:prstGeom>
        </p:spPr>
      </p:pic>
      <p:pic>
        <p:nvPicPr>
          <p:cNvPr id="5" name="Picture 4"/>
          <p:cNvPicPr>
            <a:picLocks noChangeAspect="1"/>
          </p:cNvPicPr>
          <p:nvPr/>
        </p:nvPicPr>
        <p:blipFill>
          <a:blip r:embed="rId4"/>
          <a:stretch>
            <a:fillRect/>
          </a:stretch>
        </p:blipFill>
        <p:spPr>
          <a:xfrm>
            <a:off x="8439912" y="4863012"/>
            <a:ext cx="3404806" cy="1914994"/>
          </a:xfrm>
          <a:prstGeom prst="rect">
            <a:avLst/>
          </a:prstGeom>
        </p:spPr>
      </p:pic>
      <p:pic>
        <p:nvPicPr>
          <p:cNvPr id="6" name="Picture 5"/>
          <p:cNvPicPr>
            <a:picLocks noChangeAspect="1"/>
          </p:cNvPicPr>
          <p:nvPr/>
        </p:nvPicPr>
        <p:blipFill>
          <a:blip r:embed="rId5"/>
          <a:stretch>
            <a:fillRect/>
          </a:stretch>
        </p:blipFill>
        <p:spPr>
          <a:xfrm>
            <a:off x="6020593" y="4977546"/>
            <a:ext cx="1838325" cy="1685925"/>
          </a:xfrm>
          <a:prstGeom prst="rect">
            <a:avLst/>
          </a:prstGeom>
        </p:spPr>
      </p:pic>
    </p:spTree>
    <p:extLst>
      <p:ext uri="{BB962C8B-B14F-4D97-AF65-F5344CB8AC3E}">
        <p14:creationId xmlns:p14="http://schemas.microsoft.com/office/powerpoint/2010/main" val="43915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323" y="659011"/>
            <a:ext cx="9689123" cy="6863417"/>
          </a:xfrm>
          <a:prstGeom prst="rect">
            <a:avLst/>
          </a:prstGeom>
        </p:spPr>
        <p:txBody>
          <a:bodyPr wrap="square">
            <a:spAutoFit/>
          </a:bodyPr>
          <a:lstStyle/>
          <a:p>
            <a:r>
              <a:rPr lang="en-AU" sz="2400" b="1" dirty="0" smtClean="0"/>
              <a:t>Where do I start?</a:t>
            </a:r>
          </a:p>
          <a:p>
            <a:endParaRPr lang="en-AU" sz="2400" b="1" dirty="0"/>
          </a:p>
          <a:p>
            <a:r>
              <a:rPr lang="en-AU" sz="2400" b="1" dirty="0" smtClean="0"/>
              <a:t>Should </a:t>
            </a:r>
            <a:r>
              <a:rPr lang="en-AU" sz="2400" b="1" dirty="0"/>
              <a:t>I set any rules?</a:t>
            </a:r>
          </a:p>
          <a:p>
            <a:endParaRPr lang="en-AU" sz="2400" b="1" dirty="0" smtClean="0"/>
          </a:p>
          <a:p>
            <a:r>
              <a:rPr lang="en-AU" sz="2400" b="1" dirty="0" smtClean="0"/>
              <a:t>How </a:t>
            </a:r>
            <a:r>
              <a:rPr lang="en-AU" sz="2400" b="1" dirty="0"/>
              <a:t>can I supervise my child</a:t>
            </a:r>
            <a:r>
              <a:rPr lang="en-AU" sz="2400" b="1" dirty="0" smtClean="0"/>
              <a:t>?</a:t>
            </a:r>
          </a:p>
          <a:p>
            <a:endParaRPr lang="en-AU" sz="2400" b="1" dirty="0"/>
          </a:p>
          <a:p>
            <a:r>
              <a:rPr lang="en-AU" sz="2400" b="1" dirty="0" smtClean="0"/>
              <a:t>How </a:t>
            </a:r>
            <a:r>
              <a:rPr lang="en-AU" sz="2400" b="1" dirty="0"/>
              <a:t>much time is too much time?</a:t>
            </a:r>
          </a:p>
          <a:p>
            <a:endParaRPr lang="en-AU" sz="2400" b="1" dirty="0"/>
          </a:p>
          <a:p>
            <a:r>
              <a:rPr lang="en-AU" sz="2400" b="1" dirty="0"/>
              <a:t>Are there tools to help</a:t>
            </a:r>
            <a:r>
              <a:rPr lang="en-AU" sz="2400" b="1" dirty="0" smtClean="0"/>
              <a:t>?</a:t>
            </a:r>
          </a:p>
          <a:p>
            <a:endParaRPr lang="en-AU" sz="2400" b="1" dirty="0" smtClean="0"/>
          </a:p>
          <a:p>
            <a:r>
              <a:rPr lang="en-AU" sz="2400" b="1" dirty="0"/>
              <a:t>What advice can I give my child</a:t>
            </a:r>
            <a:r>
              <a:rPr lang="en-AU" sz="2400" b="1" dirty="0" smtClean="0"/>
              <a:t>?</a:t>
            </a:r>
          </a:p>
          <a:p>
            <a:endParaRPr lang="en-AU" sz="2400" b="1" dirty="0" smtClean="0"/>
          </a:p>
          <a:p>
            <a:r>
              <a:rPr lang="en-AU" sz="2400" b="1" dirty="0"/>
              <a:t>What games are ok for my child to play?</a:t>
            </a:r>
          </a:p>
          <a:p>
            <a:endParaRPr lang="en-AU" sz="2400" b="1" dirty="0" smtClean="0"/>
          </a:p>
          <a:p>
            <a:r>
              <a:rPr lang="en-AU" sz="2400" b="1" dirty="0" smtClean="0"/>
              <a:t>Where </a:t>
            </a:r>
            <a:r>
              <a:rPr lang="en-AU" sz="2400" b="1" dirty="0"/>
              <a:t>can I report? Office of the </a:t>
            </a:r>
            <a:r>
              <a:rPr lang="en-AU" sz="2400" b="1" dirty="0" err="1"/>
              <a:t>eSafety</a:t>
            </a:r>
            <a:r>
              <a:rPr lang="en-AU" sz="2400" b="1" dirty="0"/>
              <a:t> </a:t>
            </a:r>
            <a:r>
              <a:rPr lang="en-AU" sz="2400" b="1" dirty="0" smtClean="0"/>
              <a:t>Commissioner</a:t>
            </a:r>
          </a:p>
          <a:p>
            <a:r>
              <a:rPr lang="en-AU" sz="2400" b="1" dirty="0" smtClean="0"/>
              <a:t>AFP: https</a:t>
            </a:r>
            <a:r>
              <a:rPr lang="en-AU" sz="2400" b="1" dirty="0"/>
              <a:t>://</a:t>
            </a:r>
            <a:r>
              <a:rPr lang="en-AU" sz="2400" b="1" dirty="0" smtClean="0"/>
              <a:t>www.afp.gov.au/what-we-do/services/child-protection/online-child-sex-exploitation</a:t>
            </a:r>
            <a:endParaRPr lang="en-AU" sz="2400" b="1" dirty="0"/>
          </a:p>
          <a:p>
            <a:endParaRPr lang="en-AU" sz="3200" b="1"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97473" y="443103"/>
            <a:ext cx="704850" cy="704850"/>
          </a:xfrm>
          <a:prstGeom prst="rect">
            <a:avLst/>
          </a:prstGeom>
        </p:spPr>
      </p:pic>
    </p:spTree>
    <p:extLst>
      <p:ext uri="{BB962C8B-B14F-4D97-AF65-F5344CB8AC3E}">
        <p14:creationId xmlns:p14="http://schemas.microsoft.com/office/powerpoint/2010/main" val="267962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See the HIGHVALE primary school website for more information</a:t>
            </a:r>
            <a:endParaRPr lang="en-AU" dirty="0"/>
          </a:p>
        </p:txBody>
      </p:sp>
      <p:sp>
        <p:nvSpPr>
          <p:cNvPr id="3" name="Subtitle 2"/>
          <p:cNvSpPr>
            <a:spLocks noGrp="1"/>
          </p:cNvSpPr>
          <p:nvPr>
            <p:ph type="subTitle" idx="1"/>
          </p:nvPr>
        </p:nvSpPr>
        <p:spPr>
          <a:xfrm>
            <a:off x="1494692" y="4264269"/>
            <a:ext cx="8946296" cy="993530"/>
          </a:xfrm>
        </p:spPr>
        <p:txBody>
          <a:bodyPr>
            <a:normAutofit/>
          </a:bodyPr>
          <a:lstStyle/>
          <a:p>
            <a:r>
              <a:rPr lang="en-AU" sz="3600" dirty="0" smtClean="0"/>
              <a:t>highvaleps.vic.edu.au</a:t>
            </a:r>
            <a:endParaRPr lang="en-AU" sz="3600" dirty="0"/>
          </a:p>
        </p:txBody>
      </p:sp>
    </p:spTree>
    <p:extLst>
      <p:ext uri="{BB962C8B-B14F-4D97-AF65-F5344CB8AC3E}">
        <p14:creationId xmlns:p14="http://schemas.microsoft.com/office/powerpoint/2010/main" val="91425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0022" y="545124"/>
            <a:ext cx="5890846" cy="1169376"/>
          </a:xfrm>
        </p:spPr>
        <p:txBody>
          <a:bodyPr>
            <a:normAutofit fontScale="90000"/>
          </a:bodyPr>
          <a:lstStyle/>
          <a:p>
            <a:r>
              <a:rPr lang="en-AU" b="1" dirty="0"/>
              <a:t>Our commitment to child safety </a:t>
            </a:r>
            <a:endParaRPr lang="en-AU" dirty="0"/>
          </a:p>
        </p:txBody>
      </p:sp>
      <p:sp>
        <p:nvSpPr>
          <p:cNvPr id="3" name="Subtitle 2"/>
          <p:cNvSpPr>
            <a:spLocks noGrp="1"/>
          </p:cNvSpPr>
          <p:nvPr>
            <p:ph type="subTitle" idx="1"/>
          </p:nvPr>
        </p:nvSpPr>
        <p:spPr>
          <a:xfrm>
            <a:off x="808891" y="1714500"/>
            <a:ext cx="10541977" cy="4914899"/>
          </a:xfrm>
        </p:spPr>
        <p:txBody>
          <a:bodyPr>
            <a:normAutofit fontScale="85000" lnSpcReduction="20000"/>
          </a:bodyPr>
          <a:lstStyle/>
          <a:p>
            <a:r>
              <a:rPr lang="en-AU" dirty="0" smtClean="0">
                <a:solidFill>
                  <a:schemeClr val="tx1"/>
                </a:solidFill>
              </a:rPr>
              <a:t>HPS </a:t>
            </a:r>
            <a:r>
              <a:rPr lang="en-AU" dirty="0">
                <a:solidFill>
                  <a:schemeClr val="tx1"/>
                </a:solidFill>
              </a:rPr>
              <a:t>is committed to child safety. </a:t>
            </a:r>
            <a:r>
              <a:rPr lang="en-AU" b="1" dirty="0">
                <a:solidFill>
                  <a:schemeClr val="tx1"/>
                </a:solidFill>
              </a:rPr>
              <a:t>We want children to be safe, happy and empowered</a:t>
            </a:r>
            <a:r>
              <a:rPr lang="en-AU" dirty="0">
                <a:solidFill>
                  <a:schemeClr val="tx1"/>
                </a:solidFill>
              </a:rPr>
              <a:t>. We support and respect all children, as well as our staff and volunteers. </a:t>
            </a:r>
          </a:p>
          <a:p>
            <a:r>
              <a:rPr lang="en-AU" dirty="0" smtClean="0">
                <a:solidFill>
                  <a:schemeClr val="tx1"/>
                </a:solidFill>
              </a:rPr>
              <a:t>We </a:t>
            </a:r>
            <a:r>
              <a:rPr lang="en-AU" dirty="0">
                <a:solidFill>
                  <a:schemeClr val="tx1"/>
                </a:solidFill>
              </a:rPr>
              <a:t>have zero tolerance of child abuse, and all allegations and safety concerns will be treated very seriously and consistently with our robust policies and procedures.</a:t>
            </a:r>
          </a:p>
          <a:p>
            <a:r>
              <a:rPr lang="en-AU" dirty="0">
                <a:solidFill>
                  <a:schemeClr val="tx1"/>
                </a:solidFill>
              </a:rPr>
              <a:t>We have legal and moral obligations to contact authorities when we are worried about a child’s safety, which we follow rigorously. </a:t>
            </a:r>
          </a:p>
          <a:p>
            <a:r>
              <a:rPr lang="en-AU" dirty="0" smtClean="0">
                <a:solidFill>
                  <a:schemeClr val="tx1"/>
                </a:solidFill>
              </a:rPr>
              <a:t>HPS </a:t>
            </a:r>
            <a:r>
              <a:rPr lang="en-AU" dirty="0">
                <a:solidFill>
                  <a:schemeClr val="tx1"/>
                </a:solidFill>
              </a:rPr>
              <a:t>is committed to preventing child abuse and identifying risks early, and removing and reducing these risks. </a:t>
            </a:r>
          </a:p>
          <a:p>
            <a:r>
              <a:rPr lang="en-AU" dirty="0" smtClean="0">
                <a:solidFill>
                  <a:schemeClr val="tx1"/>
                </a:solidFill>
              </a:rPr>
              <a:t>HPS </a:t>
            </a:r>
            <a:r>
              <a:rPr lang="en-AU" dirty="0">
                <a:solidFill>
                  <a:schemeClr val="tx1"/>
                </a:solidFill>
              </a:rPr>
              <a:t>has robust human resources and recruitment practices for all staff and volunteers.</a:t>
            </a:r>
          </a:p>
          <a:p>
            <a:r>
              <a:rPr lang="en-AU" dirty="0" smtClean="0">
                <a:solidFill>
                  <a:schemeClr val="tx1"/>
                </a:solidFill>
              </a:rPr>
              <a:t>HPS </a:t>
            </a:r>
            <a:r>
              <a:rPr lang="en-AU" dirty="0">
                <a:solidFill>
                  <a:schemeClr val="tx1"/>
                </a:solidFill>
              </a:rPr>
              <a:t>is committed to regularly training and educating our staff and volunteers on child abuse risks. </a:t>
            </a:r>
          </a:p>
          <a:p>
            <a:r>
              <a:rPr lang="en-AU" dirty="0">
                <a:solidFill>
                  <a:schemeClr val="tx1"/>
                </a:solidFill>
              </a:rPr>
              <a:t>We have specific policies, procedures and training in place that support our leadership team, staff and volunteers to achieve these commitments</a:t>
            </a:r>
            <a:r>
              <a:rPr lang="en-AU" dirty="0"/>
              <a:t>.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22351" y="545124"/>
            <a:ext cx="704850" cy="704850"/>
          </a:xfrm>
          <a:prstGeom prst="rect">
            <a:avLst/>
          </a:prstGeom>
        </p:spPr>
      </p:pic>
    </p:spTree>
    <p:extLst>
      <p:ext uri="{BB962C8B-B14F-4D97-AF65-F5344CB8AC3E}">
        <p14:creationId xmlns:p14="http://schemas.microsoft.com/office/powerpoint/2010/main" val="394534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810648"/>
          </a:xfrm>
        </p:spPr>
        <p:txBody>
          <a:bodyPr>
            <a:normAutofit fontScale="90000"/>
          </a:bodyPr>
          <a:lstStyle/>
          <a:p>
            <a:r>
              <a:rPr lang="en-AU" dirty="0" smtClean="0"/>
              <a:t>Children’s Protection Services</a:t>
            </a:r>
            <a:endParaRPr lang="en-AU" dirty="0"/>
          </a:p>
        </p:txBody>
      </p:sp>
      <p:sp>
        <p:nvSpPr>
          <p:cNvPr id="3" name="Subtitle 2"/>
          <p:cNvSpPr>
            <a:spLocks noGrp="1"/>
          </p:cNvSpPr>
          <p:nvPr>
            <p:ph type="subTitle" idx="1"/>
          </p:nvPr>
        </p:nvSpPr>
        <p:spPr>
          <a:xfrm>
            <a:off x="1751012" y="2352502"/>
            <a:ext cx="8689976" cy="3591098"/>
          </a:xfrm>
        </p:spPr>
        <p:txBody>
          <a:bodyPr/>
          <a:lstStyle/>
          <a:p>
            <a:pPr algn="l"/>
            <a:r>
              <a:rPr lang="en-AU" dirty="0" smtClean="0"/>
              <a:t>Department of education and early childhood development</a:t>
            </a:r>
          </a:p>
          <a:p>
            <a:pPr algn="l"/>
            <a:r>
              <a:rPr lang="en-AU" dirty="0" smtClean="0"/>
              <a:t>Integrated family services </a:t>
            </a:r>
          </a:p>
          <a:p>
            <a:pPr marL="342900" indent="-342900" algn="l">
              <a:buFont typeface="Arial" panose="020B0604020202020204" pitchFamily="34" charset="0"/>
              <a:buChar char="•"/>
            </a:pPr>
            <a:r>
              <a:rPr lang="en-AU" dirty="0" smtClean="0"/>
              <a:t>Child FIRST</a:t>
            </a:r>
          </a:p>
          <a:p>
            <a:pPr marL="342900" indent="-342900" algn="l">
              <a:buFont typeface="Arial" panose="020B0604020202020204" pitchFamily="34" charset="0"/>
              <a:buChar char="•"/>
            </a:pPr>
            <a:r>
              <a:rPr lang="en-AU" dirty="0" smtClean="0"/>
              <a:t>Sexual abuse counselling &amp; prevention programs</a:t>
            </a:r>
          </a:p>
          <a:p>
            <a:pPr marL="342900" indent="-342900" algn="l">
              <a:buFont typeface="Arial" panose="020B0604020202020204" pitchFamily="34" charset="0"/>
              <a:buChar char="•"/>
            </a:pPr>
            <a:r>
              <a:rPr lang="en-AU" dirty="0" smtClean="0"/>
              <a:t>Father supports; family violence programs (caring dads, orange door)</a:t>
            </a:r>
          </a:p>
          <a:p>
            <a:pPr marL="342900" indent="-342900" algn="l">
              <a:buFont typeface="Arial" panose="020B0604020202020204" pitchFamily="34" charset="0"/>
              <a:buChar char="•"/>
            </a:pPr>
            <a:r>
              <a:rPr lang="en-AU" dirty="0" err="1" smtClean="0"/>
              <a:t>Ey</a:t>
            </a:r>
            <a:r>
              <a:rPr lang="en-AU" dirty="0" smtClean="0"/>
              <a:t> research</a:t>
            </a:r>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05231" y="595936"/>
            <a:ext cx="704850" cy="704850"/>
          </a:xfrm>
          <a:prstGeom prst="rect">
            <a:avLst/>
          </a:prstGeom>
        </p:spPr>
      </p:pic>
    </p:spTree>
    <p:extLst>
      <p:ext uri="{BB962C8B-B14F-4D97-AF65-F5344CB8AC3E}">
        <p14:creationId xmlns:p14="http://schemas.microsoft.com/office/powerpoint/2010/main" val="362635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1037969"/>
          </a:xfrm>
        </p:spPr>
        <p:txBody>
          <a:bodyPr>
            <a:normAutofit fontScale="90000"/>
          </a:bodyPr>
          <a:lstStyle/>
          <a:p>
            <a:r>
              <a:rPr lang="en-AU" dirty="0" smtClean="0"/>
              <a:t>Consider how you currently talk to your child about safety</a:t>
            </a:r>
            <a:endParaRPr lang="en-AU" dirty="0"/>
          </a:p>
        </p:txBody>
      </p:sp>
      <p:sp>
        <p:nvSpPr>
          <p:cNvPr id="3" name="Subtitle 2"/>
          <p:cNvSpPr>
            <a:spLocks noGrp="1"/>
          </p:cNvSpPr>
          <p:nvPr>
            <p:ph type="subTitle" idx="1"/>
          </p:nvPr>
        </p:nvSpPr>
        <p:spPr>
          <a:xfrm>
            <a:off x="1751012" y="2549769"/>
            <a:ext cx="8689976" cy="3068515"/>
          </a:xfrm>
        </p:spPr>
        <p:txBody>
          <a:bodyPr>
            <a:normAutofit lnSpcReduction="10000"/>
          </a:bodyPr>
          <a:lstStyle/>
          <a:p>
            <a:pPr marL="342900" indent="-342900" algn="l">
              <a:buFont typeface="Arial" panose="020B0604020202020204" pitchFamily="34" charset="0"/>
              <a:buChar char="•"/>
            </a:pPr>
            <a:r>
              <a:rPr lang="en-AU" dirty="0" smtClean="0"/>
              <a:t>Use of visuals</a:t>
            </a:r>
          </a:p>
          <a:p>
            <a:pPr marL="342900" indent="-342900" algn="l">
              <a:buFont typeface="Arial" panose="020B0604020202020204" pitchFamily="34" charset="0"/>
              <a:buChar char="•"/>
            </a:pPr>
            <a:r>
              <a:rPr lang="en-AU" dirty="0" smtClean="0"/>
              <a:t>Consent for kids (bodily autonomy)</a:t>
            </a:r>
          </a:p>
          <a:p>
            <a:pPr marL="342900" indent="-342900" algn="l">
              <a:buFont typeface="Arial" panose="020B0604020202020204" pitchFamily="34" charset="0"/>
              <a:buChar char="•"/>
            </a:pPr>
            <a:r>
              <a:rPr lang="en-AU" dirty="0" smtClean="0"/>
              <a:t>Public &amp; private</a:t>
            </a:r>
          </a:p>
          <a:p>
            <a:pPr marL="342900" indent="-342900" algn="l">
              <a:buFont typeface="Arial" panose="020B0604020202020204" pitchFamily="34" charset="0"/>
              <a:buChar char="•"/>
            </a:pPr>
            <a:r>
              <a:rPr lang="en-AU" dirty="0" smtClean="0"/>
              <a:t>Protective behaviours, Social &amp; emotional learning</a:t>
            </a:r>
          </a:p>
          <a:p>
            <a:pPr marL="342900" indent="-342900" algn="l">
              <a:buFont typeface="Arial" panose="020B0604020202020204" pitchFamily="34" charset="0"/>
              <a:buChar char="•"/>
            </a:pPr>
            <a:r>
              <a:rPr lang="en-AU" dirty="0" smtClean="0"/>
              <a:t>Use family links</a:t>
            </a:r>
          </a:p>
          <a:p>
            <a:pPr marL="342900" indent="-342900" algn="l">
              <a:buFont typeface="Arial" panose="020B0604020202020204" pitchFamily="34" charset="0"/>
              <a:buChar char="•"/>
            </a:pPr>
            <a:r>
              <a:rPr lang="en-AU" dirty="0" smtClean="0"/>
              <a:t>Monitor changes</a:t>
            </a:r>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87527" y="753999"/>
            <a:ext cx="704850" cy="704850"/>
          </a:xfrm>
          <a:prstGeom prst="rect">
            <a:avLst/>
          </a:prstGeom>
        </p:spPr>
      </p:pic>
    </p:spTree>
    <p:extLst>
      <p:ext uri="{BB962C8B-B14F-4D97-AF65-F5344CB8AC3E}">
        <p14:creationId xmlns:p14="http://schemas.microsoft.com/office/powerpoint/2010/main" val="283802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75962" y="132207"/>
            <a:ext cx="4656923" cy="6725793"/>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41807" y="689991"/>
            <a:ext cx="704850" cy="704850"/>
          </a:xfrm>
          <a:prstGeom prst="rect">
            <a:avLst/>
          </a:prstGeom>
        </p:spPr>
      </p:pic>
    </p:spTree>
    <p:extLst>
      <p:ext uri="{BB962C8B-B14F-4D97-AF65-F5344CB8AC3E}">
        <p14:creationId xmlns:p14="http://schemas.microsoft.com/office/powerpoint/2010/main" val="79601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923669"/>
          </a:xfrm>
        </p:spPr>
        <p:txBody>
          <a:bodyPr/>
          <a:lstStyle/>
          <a:p>
            <a:r>
              <a:rPr lang="en-AU" dirty="0" smtClean="0"/>
              <a:t>3 types of safety</a:t>
            </a:r>
            <a:endParaRPr lang="en-AU" dirty="0"/>
          </a:p>
        </p:txBody>
      </p:sp>
      <p:sp>
        <p:nvSpPr>
          <p:cNvPr id="3" name="Subtitle 2"/>
          <p:cNvSpPr>
            <a:spLocks noGrp="1"/>
          </p:cNvSpPr>
          <p:nvPr>
            <p:ph type="subTitle" idx="1"/>
          </p:nvPr>
        </p:nvSpPr>
        <p:spPr>
          <a:xfrm>
            <a:off x="1751012" y="2488224"/>
            <a:ext cx="8689976" cy="2769576"/>
          </a:xfrm>
        </p:spPr>
        <p:txBody>
          <a:bodyPr/>
          <a:lstStyle/>
          <a:p>
            <a:pPr marL="342900" indent="-342900" algn="l">
              <a:buFont typeface="Arial" panose="020B0604020202020204" pitchFamily="34" charset="0"/>
              <a:buChar char="•"/>
            </a:pPr>
            <a:r>
              <a:rPr lang="en-AU" dirty="0" smtClean="0"/>
              <a:t>Emotional – positive attachments, self esteem</a:t>
            </a:r>
          </a:p>
          <a:p>
            <a:pPr marL="342900" indent="-342900" algn="l">
              <a:buFont typeface="Arial" panose="020B0604020202020204" pitchFamily="34" charset="0"/>
              <a:buChar char="•"/>
            </a:pPr>
            <a:r>
              <a:rPr lang="en-AU" dirty="0" smtClean="0"/>
              <a:t>Physical environment</a:t>
            </a:r>
          </a:p>
          <a:p>
            <a:pPr marL="342900" indent="-342900" algn="l">
              <a:buFont typeface="Arial" panose="020B0604020202020204" pitchFamily="34" charset="0"/>
              <a:buChar char="•"/>
            </a:pPr>
            <a:r>
              <a:rPr lang="en-AU" dirty="0" smtClean="0"/>
              <a:t>Online – content, contact, conduct</a:t>
            </a:r>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96671" y="735711"/>
            <a:ext cx="704850" cy="704850"/>
          </a:xfrm>
          <a:prstGeom prst="rect">
            <a:avLst/>
          </a:prstGeom>
        </p:spPr>
      </p:pic>
    </p:spTree>
    <p:extLst>
      <p:ext uri="{BB962C8B-B14F-4D97-AF65-F5344CB8AC3E}">
        <p14:creationId xmlns:p14="http://schemas.microsoft.com/office/powerpoint/2010/main" val="74809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994007"/>
          </a:xfrm>
        </p:spPr>
        <p:txBody>
          <a:bodyPr/>
          <a:lstStyle/>
          <a:p>
            <a:pPr algn="l"/>
            <a:r>
              <a:rPr lang="en-AU" dirty="0" smtClean="0"/>
              <a:t>To be safe children need:</a:t>
            </a:r>
            <a:endParaRPr lang="en-AU" dirty="0"/>
          </a:p>
        </p:txBody>
      </p:sp>
      <p:sp>
        <p:nvSpPr>
          <p:cNvPr id="3" name="Subtitle 2"/>
          <p:cNvSpPr>
            <a:spLocks noGrp="1"/>
          </p:cNvSpPr>
          <p:nvPr>
            <p:ph type="subTitle" idx="1"/>
          </p:nvPr>
        </p:nvSpPr>
        <p:spPr>
          <a:xfrm>
            <a:off x="1751012" y="2637692"/>
            <a:ext cx="8689976" cy="2620107"/>
          </a:xfrm>
        </p:spPr>
        <p:txBody>
          <a:bodyPr>
            <a:normAutofit fontScale="92500" lnSpcReduction="20000"/>
          </a:bodyPr>
          <a:lstStyle/>
          <a:p>
            <a:pPr algn="l"/>
            <a:r>
              <a:rPr lang="en-AU" dirty="0" smtClean="0"/>
              <a:t>Familiarity, predictability &amp; sense of control</a:t>
            </a:r>
          </a:p>
          <a:p>
            <a:pPr algn="l"/>
            <a:r>
              <a:rPr lang="en-AU" dirty="0" smtClean="0"/>
              <a:t>For adults to display adult behaviour</a:t>
            </a:r>
          </a:p>
          <a:p>
            <a:pPr algn="l"/>
            <a:r>
              <a:rPr lang="en-AU" dirty="0" smtClean="0"/>
              <a:t>Reinforcement of safety messages</a:t>
            </a:r>
          </a:p>
          <a:p>
            <a:pPr algn="l"/>
            <a:endParaRPr lang="en-AU" dirty="0"/>
          </a:p>
          <a:p>
            <a:pPr algn="l"/>
            <a:r>
              <a:rPr lang="en-AU" dirty="0" smtClean="0"/>
              <a:t>Most harm is perpetrated by people we know</a:t>
            </a:r>
          </a:p>
          <a:p>
            <a:pPr algn="l"/>
            <a:r>
              <a:rPr lang="en-AU" dirty="0" smtClean="0"/>
              <a:t>We can’t scare people into feeling safe</a:t>
            </a:r>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05231" y="735711"/>
            <a:ext cx="704850" cy="704850"/>
          </a:xfrm>
          <a:prstGeom prst="rect">
            <a:avLst/>
          </a:prstGeom>
        </p:spPr>
      </p:pic>
    </p:spTree>
    <p:extLst>
      <p:ext uri="{BB962C8B-B14F-4D97-AF65-F5344CB8AC3E}">
        <p14:creationId xmlns:p14="http://schemas.microsoft.com/office/powerpoint/2010/main" val="46966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923669"/>
          </a:xfrm>
        </p:spPr>
        <p:txBody>
          <a:bodyPr/>
          <a:lstStyle/>
          <a:p>
            <a:r>
              <a:rPr lang="en-AU" dirty="0" smtClean="0"/>
              <a:t>Talking safety with children</a:t>
            </a:r>
            <a:endParaRPr lang="en-AU" dirty="0"/>
          </a:p>
        </p:txBody>
      </p:sp>
      <p:sp>
        <p:nvSpPr>
          <p:cNvPr id="3" name="Subtitle 2"/>
          <p:cNvSpPr>
            <a:spLocks noGrp="1"/>
          </p:cNvSpPr>
          <p:nvPr>
            <p:ph type="subTitle" idx="1"/>
          </p:nvPr>
        </p:nvSpPr>
        <p:spPr>
          <a:xfrm>
            <a:off x="1751012" y="2356338"/>
            <a:ext cx="8689976" cy="2901461"/>
          </a:xfrm>
        </p:spPr>
        <p:txBody>
          <a:bodyPr/>
          <a:lstStyle/>
          <a:p>
            <a:pPr algn="l"/>
            <a:r>
              <a:rPr lang="en-AU" dirty="0" smtClean="0"/>
              <a:t>Ask children what safety means to them</a:t>
            </a:r>
          </a:p>
          <a:p>
            <a:pPr algn="l"/>
            <a:r>
              <a:rPr lang="en-AU" dirty="0" smtClean="0"/>
              <a:t>Use everyday examples</a:t>
            </a:r>
          </a:p>
          <a:p>
            <a:pPr algn="l"/>
            <a:r>
              <a:rPr lang="en-AU" dirty="0" smtClean="0"/>
              <a:t>Teachable moments</a:t>
            </a:r>
          </a:p>
          <a:p>
            <a:pPr algn="l"/>
            <a:r>
              <a:rPr lang="en-AU" dirty="0" smtClean="0"/>
              <a:t>Share your experiences with them</a:t>
            </a:r>
          </a:p>
          <a:p>
            <a:pPr algn="l"/>
            <a:r>
              <a:rPr lang="en-AU" dirty="0" smtClean="0"/>
              <a:t>Ok to talk about anything</a:t>
            </a:r>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41223" y="671703"/>
            <a:ext cx="704850" cy="704850"/>
          </a:xfrm>
          <a:prstGeom prst="rect">
            <a:avLst/>
          </a:prstGeom>
        </p:spPr>
      </p:pic>
    </p:spTree>
    <p:extLst>
      <p:ext uri="{BB962C8B-B14F-4D97-AF65-F5344CB8AC3E}">
        <p14:creationId xmlns:p14="http://schemas.microsoft.com/office/powerpoint/2010/main" val="338827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090247"/>
            <a:ext cx="8689976" cy="1002322"/>
          </a:xfrm>
        </p:spPr>
        <p:txBody>
          <a:bodyPr/>
          <a:lstStyle/>
          <a:p>
            <a:pPr algn="l"/>
            <a:r>
              <a:rPr lang="en-AU" dirty="0" smtClean="0"/>
              <a:t>Everyday vocabulary</a:t>
            </a:r>
            <a:endParaRPr lang="en-AU" dirty="0"/>
          </a:p>
        </p:txBody>
      </p:sp>
      <p:sp>
        <p:nvSpPr>
          <p:cNvPr id="3" name="Subtitle 2"/>
          <p:cNvSpPr>
            <a:spLocks noGrp="1"/>
          </p:cNvSpPr>
          <p:nvPr>
            <p:ph type="subTitle" idx="1"/>
          </p:nvPr>
        </p:nvSpPr>
        <p:spPr>
          <a:xfrm>
            <a:off x="1751012" y="2268416"/>
            <a:ext cx="8689976" cy="2989384"/>
          </a:xfrm>
        </p:spPr>
        <p:txBody>
          <a:bodyPr/>
          <a:lstStyle/>
          <a:p>
            <a:pPr algn="l"/>
            <a:r>
              <a:rPr lang="en-AU" dirty="0" smtClean="0"/>
              <a:t>Need to use common terms</a:t>
            </a:r>
          </a:p>
          <a:p>
            <a:pPr algn="l"/>
            <a:r>
              <a:rPr lang="en-AU" dirty="0" smtClean="0"/>
              <a:t>Talk about ‘good’ and ‘bad’ secrets</a:t>
            </a:r>
          </a:p>
          <a:p>
            <a:pPr algn="l"/>
            <a:r>
              <a:rPr lang="en-AU" dirty="0" smtClean="0"/>
              <a:t>Use scenarios – even if questions</a:t>
            </a:r>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77799" y="737822"/>
            <a:ext cx="704850" cy="704850"/>
          </a:xfrm>
          <a:prstGeom prst="rect">
            <a:avLst/>
          </a:prstGeom>
        </p:spPr>
      </p:pic>
    </p:spTree>
    <p:extLst>
      <p:ext uri="{BB962C8B-B14F-4D97-AF65-F5344CB8AC3E}">
        <p14:creationId xmlns:p14="http://schemas.microsoft.com/office/powerpoint/2010/main" val="236439731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13147</TotalTime>
  <Words>1865</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LegacySerif-Book</vt:lpstr>
      <vt:lpstr>LegacySerif-Medium</vt:lpstr>
      <vt:lpstr>Tw Cen MT</vt:lpstr>
      <vt:lpstr>Droplet</vt:lpstr>
      <vt:lpstr>Information Session to help parents explain child safety to their children</vt:lpstr>
      <vt:lpstr>Our commitment to child safety </vt:lpstr>
      <vt:lpstr>Children’s Protection Services</vt:lpstr>
      <vt:lpstr>Consider how you currently talk to your child about safety</vt:lpstr>
      <vt:lpstr>PowerPoint Presentation</vt:lpstr>
      <vt:lpstr>3 types of safety</vt:lpstr>
      <vt:lpstr>To be safe children need:</vt:lpstr>
      <vt:lpstr>Talking safety with children</vt:lpstr>
      <vt:lpstr>Everyday vocabulary</vt:lpstr>
      <vt:lpstr>Risk taking</vt:lpstr>
      <vt:lpstr>Bodies and safety</vt:lpstr>
      <vt:lpstr>Keeping children safe online </vt:lpstr>
      <vt:lpstr>PowerPoint Presentation</vt:lpstr>
      <vt:lpstr>See the HIGHVALE primary school website for more information</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Session to help parents explain child safety to their children</dc:title>
  <dc:creator>Ina Kuehlich</dc:creator>
  <cp:lastModifiedBy>Richardson, Steven R</cp:lastModifiedBy>
  <cp:revision>26</cp:revision>
  <cp:lastPrinted>2018-11-03T02:21:25Z</cp:lastPrinted>
  <dcterms:created xsi:type="dcterms:W3CDTF">2018-10-18T06:18:07Z</dcterms:created>
  <dcterms:modified xsi:type="dcterms:W3CDTF">2019-05-13T06:55:57Z</dcterms:modified>
</cp:coreProperties>
</file>